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15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105453F-7483-432D-BEA2-7BC5D6A67275}">
  <a:tblStyle styleId="{8105453F-7483-432D-BEA2-7BC5D6A67275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-7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a1934b3f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a1934b3f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ca9b02a0f6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ca9b02a0f6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ca9b02a0f6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ca9b02a0f6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ca9b02a0f6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ca9b02a0f6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ca9b02a0f6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ca9b02a0f6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ca9b02a0f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ca9b02a0f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ca9b02a0f6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gca9b02a0f6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ca9b02a0f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ca9b02a0f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ca9b02a0f6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ca9b02a0f6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ca9b02a0f6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ca9b02a0f6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ca9b02a0f6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ca9b02a0f6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0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lang="en" sz="2500" b="1">
                <a:latin typeface="Times New Roman"/>
                <a:ea typeface="Times New Roman"/>
                <a:cs typeface="Times New Roman"/>
                <a:sym typeface="Times New Roman"/>
              </a:rPr>
              <a:t>CAP-5610 Machine Learning</a:t>
            </a:r>
            <a:endParaRPr sz="25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latin typeface="Times New Roman"/>
                <a:ea typeface="Times New Roman"/>
                <a:cs typeface="Times New Roman"/>
                <a:sym typeface="Times New Roman"/>
              </a:rPr>
              <a:t>Spring 2021</a:t>
            </a:r>
            <a:endParaRPr/>
          </a:p>
        </p:txBody>
      </p:sp>
      <p:sp>
        <p:nvSpPr>
          <p:cNvPr id="130" name="Google Shape;130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Check Point 1 Presentation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 </a:t>
            </a:r>
            <a:r>
              <a:rPr lang="en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Group Number 23</a:t>
            </a:r>
            <a:endParaRPr u="sng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 sz="1600" b="1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Group Members</a:t>
            </a:r>
            <a:endParaRPr sz="1600" b="1" u="sng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Daoyang Song 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Fatima Nasir 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Marcus Figaro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Times New Roman"/>
              <a:buAutoNum type="arabicPeriod"/>
            </a:pPr>
            <a:r>
              <a:rPr lang="en" sz="16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Nidhi Devi </a:t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1" name="Google Shape;13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6113" y="0"/>
            <a:ext cx="2047875" cy="186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39CB730-4F09-44F8-BE2F-F4F45AFBF2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170"/>
    </mc:Choice>
    <mc:Fallback xmlns="">
      <p:transition spd="slow" advTm="221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>
            <a:spLocks noGrp="1"/>
          </p:cNvSpPr>
          <p:nvPr>
            <p:ph type="ctrTitle"/>
          </p:nvPr>
        </p:nvSpPr>
        <p:spPr>
          <a:xfrm>
            <a:off x="2105150" y="175525"/>
            <a:ext cx="5555700" cy="49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2743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53" b="1"/>
          </a:p>
          <a:p>
            <a:pPr marL="13716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5369"/>
              <a:buFont typeface="Arial"/>
              <a:buNone/>
            </a:pPr>
            <a:r>
              <a:rPr lang="en" sz="1986" b="1"/>
              <a:t>Step3:  Classification - SVM</a:t>
            </a:r>
            <a:endParaRPr sz="5533" b="1"/>
          </a:p>
        </p:txBody>
      </p:sp>
      <p:sp>
        <p:nvSpPr>
          <p:cNvPr id="191" name="Google Shape;191;p34"/>
          <p:cNvSpPr txBox="1">
            <a:spLocks noGrp="1"/>
          </p:cNvSpPr>
          <p:nvPr>
            <p:ph type="subTitle" idx="1"/>
          </p:nvPr>
        </p:nvSpPr>
        <p:spPr>
          <a:xfrm>
            <a:off x="398525" y="1336650"/>
            <a:ext cx="8520600" cy="276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generalized SVM is used for searching a hyperplane that separates benign and malignant tumors with maximum margin.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SVM is trained on  reduced feature space of 6 distinctive features obtained.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sigmoid kernel is used for SVM.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385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Times New Roman"/>
              <a:buChar char="●"/>
            </a:pPr>
            <a:r>
              <a:rPr lang="en" sz="15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 cross-fold validation is used for training.</a:t>
            </a:r>
            <a:endParaRPr sz="15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C625DA0-A3BF-4270-884C-76B20E8FC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64"/>
    </mc:Choice>
    <mc:Fallback xmlns="">
      <p:transition spd="slow" advTm="338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580">
                <a:latin typeface="Verdana"/>
                <a:ea typeface="Verdana"/>
                <a:cs typeface="Verdana"/>
                <a:sym typeface="Verdana"/>
              </a:rPr>
              <a:t>Results</a:t>
            </a:r>
            <a:endParaRPr sz="358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97" name="Google Shape;197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42401" y="2796800"/>
            <a:ext cx="2807299" cy="2035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93550" y="574225"/>
            <a:ext cx="2956150" cy="222257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35"/>
          <p:cNvSpPr txBox="1">
            <a:spLocks noGrp="1"/>
          </p:cNvSpPr>
          <p:nvPr>
            <p:ph type="body" idx="1"/>
          </p:nvPr>
        </p:nvSpPr>
        <p:spPr>
          <a:xfrm>
            <a:off x="311700" y="1399413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The validity ratio was calculated to find the ideal number of clusters based on the distances between clusters and between the clusters and data points.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●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Two clusters for each tumor type had the lowest validity ratio, however we believe this is an inconsistency in the code.</a:t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We still used three clusters for each tumor type because they had a comparable validity ratio, and produced the same feature space as is described in the paper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Char char="○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We plan on addressing this inconsistency in future project checkpoints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Equation: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0" name="Google Shape;200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609037" y="4254105"/>
            <a:ext cx="1405225" cy="51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AA63AFE-A89D-4D4E-9DF4-D895C22803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31"/>
    </mc:Choice>
    <mc:Fallback xmlns="">
      <p:transition spd="slow" advTm="46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>
            <a:spLocks noGrp="1"/>
          </p:cNvSpPr>
          <p:nvPr>
            <p:ph type="ctrTitle"/>
          </p:nvPr>
        </p:nvSpPr>
        <p:spPr>
          <a:xfrm>
            <a:off x="311700" y="597850"/>
            <a:ext cx="8520600" cy="59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380">
                <a:latin typeface="Verdana"/>
                <a:ea typeface="Verdana"/>
                <a:cs typeface="Verdana"/>
                <a:sym typeface="Verdana"/>
              </a:rPr>
              <a:t>Conclusion</a:t>
            </a:r>
            <a:endParaRPr sz="338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206" name="Google Shape;206;p36"/>
          <p:cNvSpPr txBox="1">
            <a:spLocks noGrp="1"/>
          </p:cNvSpPr>
          <p:nvPr>
            <p:ph type="subTitle" idx="1"/>
          </p:nvPr>
        </p:nvSpPr>
        <p:spPr>
          <a:xfrm>
            <a:off x="311700" y="1311775"/>
            <a:ext cx="8520600" cy="30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AutoNum type="arabicPeriod"/>
            </a:pPr>
            <a:r>
              <a:rPr lang="en" sz="1800" dirty="0">
                <a:latin typeface="Times New Roman"/>
                <a:ea typeface="Times New Roman"/>
                <a:cs typeface="Times New Roman"/>
                <a:sym typeface="Times New Roman"/>
              </a:rPr>
              <a:t>The highest Accuracy of Polynomial Function is 0.935.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AutoNum type="arabicPeriod"/>
            </a:pPr>
            <a:endParaRPr sz="1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AutoNum type="arabicPeriod"/>
            </a:pPr>
            <a:r>
              <a:rPr lang="en" sz="1800" dirty="0">
                <a:latin typeface="Times New Roman"/>
                <a:ea typeface="Times New Roman"/>
                <a:cs typeface="Times New Roman"/>
                <a:sym typeface="Times New Roman"/>
              </a:rPr>
              <a:t>The highest Accuracy of Sigmoid function is 0.825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AutoNum type="arabicPeriod"/>
            </a:pPr>
            <a:endParaRPr sz="1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AutoNum type="arabicPeriod"/>
            </a:pPr>
            <a:r>
              <a:rPr lang="en" sz="1800" dirty="0">
                <a:latin typeface="Times New Roman"/>
                <a:ea typeface="Times New Roman"/>
                <a:cs typeface="Times New Roman"/>
                <a:sym typeface="Times New Roman"/>
              </a:rPr>
              <a:t>The highest Accuracy of RBF is 0.916</a:t>
            </a: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AutoNum type="arabicPeriod"/>
            </a:pPr>
            <a:endParaRPr sz="1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Times New Roman"/>
              <a:buAutoNum type="arabicPeriod"/>
            </a:pPr>
            <a:r>
              <a:rPr lang="en" sz="1800" dirty="0">
                <a:latin typeface="Times New Roman"/>
                <a:ea typeface="Times New Roman"/>
                <a:cs typeface="Times New Roman"/>
                <a:sym typeface="Times New Roman"/>
              </a:rPr>
              <a:t>The highest Accuracy of Linear is 0.912</a:t>
            </a:r>
            <a:endParaRPr sz="18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</a:t>
            </a:r>
            <a:endParaRPr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2044D3B-15AC-49B5-A2EC-40C20DC55F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798"/>
    </mc:Choice>
    <mc:Fallback xmlns="">
      <p:transition spd="slow" advTm="91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endParaRPr sz="1879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879" b="1"/>
              <a:t>Breast cancer diagnosis based on feature extraction using hybrid of K-means and</a:t>
            </a:r>
            <a:endParaRPr sz="1879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" sz="1879" b="1"/>
              <a:t>support vector machine algorithms</a:t>
            </a:r>
            <a:endParaRPr sz="1879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4680" b="1"/>
          </a:p>
        </p:txBody>
      </p:sp>
      <p:sp>
        <p:nvSpPr>
          <p:cNvPr id="137" name="Google Shape;137;p2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7"/>
              <a:buFont typeface="Arial"/>
              <a:buNone/>
            </a:pPr>
            <a:r>
              <a:rPr lang="en" sz="5310" b="1">
                <a:solidFill>
                  <a:schemeClr val="dk1"/>
                </a:solidFill>
              </a:rPr>
              <a:t>Authors: Bichen Zheng, Won Yoon , Sarah S. Lam</a:t>
            </a:r>
            <a:endParaRPr sz="531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7"/>
              <a:buFont typeface="Arial"/>
              <a:buNone/>
            </a:pPr>
            <a:endParaRPr sz="531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7"/>
              <a:buFont typeface="Arial"/>
              <a:buNone/>
            </a:pPr>
            <a:r>
              <a:rPr lang="en" sz="5310" b="1">
                <a:solidFill>
                  <a:schemeClr val="dk1"/>
                </a:solidFill>
              </a:rPr>
              <a:t>Publication: Expert Systems with Applications: An International Journal , March 2014</a:t>
            </a:r>
            <a:endParaRPr sz="531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7"/>
              <a:buFont typeface="Arial"/>
              <a:buNone/>
            </a:pPr>
            <a:endParaRPr sz="4680" b="1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462679C-612A-4C55-87D4-CFBDFA0158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570"/>
    </mc:Choice>
    <mc:Fallback xmlns="">
      <p:transition spd="slow" advTm="285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7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37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080">
                <a:latin typeface="Verdana"/>
                <a:ea typeface="Verdana"/>
                <a:cs typeface="Verdana"/>
                <a:sym typeface="Verdana"/>
              </a:rPr>
              <a:t>INTRODUCTION</a:t>
            </a:r>
            <a:endParaRPr sz="308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3" name="Google Shape;143;p27"/>
          <p:cNvSpPr txBox="1">
            <a:spLocks noGrp="1"/>
          </p:cNvSpPr>
          <p:nvPr>
            <p:ph type="subTitle" idx="1"/>
          </p:nvPr>
        </p:nvSpPr>
        <p:spPr>
          <a:xfrm>
            <a:off x="242650" y="1121900"/>
            <a:ext cx="8520600" cy="335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>
                <a:solidFill>
                  <a:schemeClr val="dk1"/>
                </a:solidFill>
              </a:rPr>
              <a:t>●</a:t>
            </a:r>
            <a:r>
              <a:rPr lang="en" sz="1600" dirty="0">
                <a:solidFill>
                  <a:srgbClr val="2E2E2E"/>
                </a:solidFill>
              </a:rPr>
              <a:t>In United States, Cancer is a major health problem.</a:t>
            </a:r>
            <a:endParaRPr sz="1600" dirty="0">
              <a:solidFill>
                <a:srgbClr val="2E2E2E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>
                <a:solidFill>
                  <a:schemeClr val="dk1"/>
                </a:solidFill>
              </a:rPr>
              <a:t>●</a:t>
            </a:r>
            <a:r>
              <a:rPr lang="en" sz="1600" dirty="0">
                <a:solidFill>
                  <a:srgbClr val="2E2E2E"/>
                </a:solidFill>
              </a:rPr>
              <a:t>Approx. 1,639,910 new cases of cancer were seen in 2012 and the death count was approx. 577,190.</a:t>
            </a:r>
            <a:endParaRPr sz="1600" dirty="0">
              <a:solidFill>
                <a:srgbClr val="2E2E2E"/>
              </a:solidFill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>
                <a:solidFill>
                  <a:schemeClr val="dk1"/>
                </a:solidFill>
              </a:rPr>
              <a:t>●</a:t>
            </a:r>
            <a:r>
              <a:rPr lang="en" sz="1600" dirty="0">
                <a:solidFill>
                  <a:srgbClr val="2E2E2E"/>
                </a:solidFill>
              </a:rPr>
              <a:t>Among all these new numbers - breast cancer was the most common cancer diagnosed in women, and accounted for 29% of new female cancer cases - around 790,740 cases.</a:t>
            </a:r>
            <a:endParaRPr sz="1600" dirty="0">
              <a:solidFill>
                <a:srgbClr val="2E2E2E"/>
              </a:solidFill>
            </a:endParaRPr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>
                <a:solidFill>
                  <a:schemeClr val="dk1"/>
                </a:solidFill>
              </a:rPr>
              <a:t>●</a:t>
            </a:r>
            <a:r>
              <a:rPr lang="en" sz="1600" dirty="0">
                <a:solidFill>
                  <a:srgbClr val="2E2E2E"/>
                </a:solidFill>
              </a:rPr>
              <a:t>With new technologies the data collection and data analysis became quick whereas with huge breast cancer cases it was hard for physicians to collect and analyze </a:t>
            </a:r>
            <a:r>
              <a:rPr lang="en" sz="1600" u="sng" dirty="0">
                <a:solidFill>
                  <a:srgbClr val="2E2E2E"/>
                </a:solidFill>
              </a:rPr>
              <a:t>detailed cancer feature.</a:t>
            </a:r>
            <a:endParaRPr sz="1600" u="sng" dirty="0">
              <a:solidFill>
                <a:srgbClr val="2E2E2E"/>
              </a:solidFill>
            </a:endParaRPr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>
                <a:solidFill>
                  <a:schemeClr val="dk1"/>
                </a:solidFill>
              </a:rPr>
              <a:t>●</a:t>
            </a:r>
            <a:r>
              <a:rPr lang="en" sz="1600" dirty="0">
                <a:solidFill>
                  <a:srgbClr val="2E2E2E"/>
                </a:solidFill>
              </a:rPr>
              <a:t>To filter the </a:t>
            </a:r>
            <a:r>
              <a:rPr lang="en" sz="1600" u="sng" dirty="0">
                <a:solidFill>
                  <a:srgbClr val="2E2E2E"/>
                </a:solidFill>
              </a:rPr>
              <a:t>pertinent feature </a:t>
            </a:r>
            <a:r>
              <a:rPr lang="en" sz="1600" dirty="0">
                <a:solidFill>
                  <a:srgbClr val="2E2E2E"/>
                </a:solidFill>
              </a:rPr>
              <a:t>information which supports the clinical disease diagnosis was a time taking and complex task, extraction of tumor features is helpful to diagnose breast cancer which is the main objective of this paper.</a:t>
            </a:r>
            <a:endParaRPr sz="1600" dirty="0">
              <a:solidFill>
                <a:srgbClr val="2E2E2E"/>
              </a:solidFill>
            </a:endParaRPr>
          </a:p>
          <a:p>
            <a:pPr marL="0" lvl="0" indent="0" algn="l" rtl="0">
              <a:lnSpc>
                <a:spcPct val="7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dirty="0">
                <a:solidFill>
                  <a:schemeClr val="dk1"/>
                </a:solidFill>
              </a:rPr>
              <a:t>●</a:t>
            </a:r>
            <a:r>
              <a:rPr lang="en" sz="1600" dirty="0">
                <a:solidFill>
                  <a:srgbClr val="2E2E2E"/>
                </a:solidFill>
              </a:rPr>
              <a:t>To make the feature extraction and selection method less complex and quick ma</a:t>
            </a:r>
            <a:r>
              <a:rPr lang="en" sz="1600" u="sng" dirty="0">
                <a:solidFill>
                  <a:srgbClr val="2E2E2E"/>
                </a:solidFill>
              </a:rPr>
              <a:t>chine learning </a:t>
            </a:r>
            <a:r>
              <a:rPr lang="en" sz="1600" dirty="0">
                <a:solidFill>
                  <a:srgbClr val="2E2E2E"/>
                </a:solidFill>
              </a:rPr>
              <a:t>methods are applied</a:t>
            </a:r>
            <a:endParaRPr sz="1600" dirty="0">
              <a:solidFill>
                <a:srgbClr val="2E2E2E"/>
              </a:solidFill>
            </a:endParaRPr>
          </a:p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 dirty="0"/>
              <a:t> </a:t>
            </a:r>
            <a:endParaRPr sz="2900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708B80-5449-47A8-A9B6-80E599AAB2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473"/>
    </mc:Choice>
    <mc:Fallback xmlns="">
      <p:transition spd="slow" advTm="92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>
            <a:spLocks noGrp="1"/>
          </p:cNvSpPr>
          <p:nvPr>
            <p:ph type="ctrTitle"/>
          </p:nvPr>
        </p:nvSpPr>
        <p:spPr>
          <a:xfrm>
            <a:off x="311700" y="158600"/>
            <a:ext cx="8520600" cy="9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80">
                <a:latin typeface="Verdana"/>
                <a:ea typeface="Verdana"/>
                <a:cs typeface="Verdana"/>
                <a:sym typeface="Verdana"/>
              </a:rPr>
              <a:t>DATA</a:t>
            </a:r>
            <a:endParaRPr sz="348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9" name="Google Shape;149;p28"/>
          <p:cNvSpPr txBox="1">
            <a:spLocks noGrp="1"/>
          </p:cNvSpPr>
          <p:nvPr>
            <p:ph type="subTitle" idx="1"/>
          </p:nvPr>
        </p:nvSpPr>
        <p:spPr>
          <a:xfrm>
            <a:off x="311700" y="717600"/>
            <a:ext cx="8520600" cy="3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373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373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373" u="sng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373" u="sng">
                <a:solidFill>
                  <a:schemeClr val="dk1"/>
                </a:solidFill>
              </a:rPr>
              <a:t>Source: </a:t>
            </a:r>
            <a:r>
              <a:rPr lang="en" sz="4373">
                <a:solidFill>
                  <a:schemeClr val="dk1"/>
                </a:solidFill>
              </a:rPr>
              <a:t>Wisconsin Diagnostic Breast Cancer (WDBC) from the University of California.</a:t>
            </a:r>
            <a:endParaRPr sz="4373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273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73" u="sng">
                <a:solidFill>
                  <a:schemeClr val="dk1"/>
                </a:solidFill>
                <a:highlight>
                  <a:srgbClr val="FFFFFF"/>
                </a:highlight>
              </a:rPr>
              <a:t>Description: </a:t>
            </a:r>
            <a:r>
              <a:rPr lang="en" sz="4273">
                <a:solidFill>
                  <a:schemeClr val="dk1"/>
                </a:solidFill>
                <a:highlight>
                  <a:srgbClr val="FFFFFF"/>
                </a:highlight>
              </a:rPr>
              <a:t>The data contain measurements on cells in suspicious lumps in a woman's breast. Features are computed from a digitized image of a fine needle aspirate (FNA) of a breast mass. They describe characteristics of the cell nuclei present in the image. All samples are classified as either </a:t>
            </a:r>
            <a:r>
              <a:rPr lang="en" sz="4273" i="1">
                <a:solidFill>
                  <a:schemeClr val="dk1"/>
                </a:solidFill>
                <a:highlight>
                  <a:srgbClr val="FFFFFF"/>
                </a:highlight>
              </a:rPr>
              <a:t>benign</a:t>
            </a:r>
            <a:r>
              <a:rPr lang="en" sz="4273">
                <a:solidFill>
                  <a:schemeClr val="dk1"/>
                </a:solidFill>
                <a:highlight>
                  <a:srgbClr val="FFFFFF"/>
                </a:highlight>
              </a:rPr>
              <a:t> or </a:t>
            </a:r>
            <a:r>
              <a:rPr lang="en" sz="4273" i="1">
                <a:solidFill>
                  <a:schemeClr val="dk1"/>
                </a:solidFill>
                <a:highlight>
                  <a:srgbClr val="FFFFFF"/>
                </a:highlight>
              </a:rPr>
              <a:t>malignant</a:t>
            </a:r>
            <a:r>
              <a:rPr lang="en" sz="4273">
                <a:solidFill>
                  <a:schemeClr val="dk1"/>
                </a:solidFill>
                <a:highlight>
                  <a:srgbClr val="FFFFFF"/>
                </a:highlight>
              </a:rPr>
              <a:t>.</a:t>
            </a:r>
            <a:endParaRPr sz="4273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273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273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273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73">
                <a:solidFill>
                  <a:schemeClr val="dk1"/>
                </a:solidFill>
                <a:highlight>
                  <a:srgbClr val="FFFFFF"/>
                </a:highlight>
              </a:rPr>
              <a:t>Number of Instances :569</a:t>
            </a:r>
            <a:endParaRPr sz="4273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73">
                <a:solidFill>
                  <a:schemeClr val="dk1"/>
                </a:solidFill>
                <a:highlight>
                  <a:srgbClr val="FFFFFF"/>
                </a:highlight>
              </a:rPr>
              <a:t>Number of Attributes: 32</a:t>
            </a:r>
            <a:endParaRPr sz="4273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73">
                <a:solidFill>
                  <a:schemeClr val="dk1"/>
                </a:solidFill>
                <a:highlight>
                  <a:srgbClr val="FFFFFF"/>
                </a:highlight>
              </a:rPr>
              <a:t>Number of Missing Values: 0</a:t>
            </a:r>
            <a:endParaRPr sz="4273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273">
                <a:solidFill>
                  <a:schemeClr val="dk1"/>
                </a:solidFill>
                <a:highlight>
                  <a:srgbClr val="FFFFFF"/>
                </a:highlight>
              </a:rPr>
              <a:t>Attribute Type: Numerical Continuous Real Values</a:t>
            </a:r>
            <a:endParaRPr sz="4273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650">
                <a:solidFill>
                  <a:schemeClr val="dk1"/>
                </a:solidFill>
                <a:highlight>
                  <a:srgbClr val="FFFFFF"/>
                </a:highlight>
              </a:rPr>
              <a:t>Class distribution: 357 benign, 212 malignant</a:t>
            </a:r>
            <a:endParaRPr sz="7873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52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rgbClr val="12365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1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1666"/>
              <a:buFont typeface="Arial"/>
              <a:buNone/>
            </a:pPr>
            <a:endParaRPr sz="12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0" name="Google Shape;15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0125" y="2044926"/>
            <a:ext cx="3353874" cy="309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0AAF4E6-76DF-44F7-89B1-FED9147C56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360"/>
    </mc:Choice>
    <mc:Fallback xmlns="">
      <p:transition spd="slow" advTm="71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>
            <a:spLocks noGrp="1"/>
          </p:cNvSpPr>
          <p:nvPr>
            <p:ph type="ctrTitle"/>
          </p:nvPr>
        </p:nvSpPr>
        <p:spPr>
          <a:xfrm>
            <a:off x="1350900" y="-203650"/>
            <a:ext cx="2417700" cy="8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</a:pPr>
            <a:r>
              <a:rPr lang="en" sz="2900"/>
              <a:t>Features</a:t>
            </a:r>
            <a:endParaRPr sz="2900"/>
          </a:p>
        </p:txBody>
      </p:sp>
      <p:sp>
        <p:nvSpPr>
          <p:cNvPr id="156" name="Google Shape;156;p29"/>
          <p:cNvSpPr txBox="1">
            <a:spLocks noGrp="1"/>
          </p:cNvSpPr>
          <p:nvPr>
            <p:ph type="subTitle" idx="1"/>
          </p:nvPr>
        </p:nvSpPr>
        <p:spPr>
          <a:xfrm>
            <a:off x="0" y="772875"/>
            <a:ext cx="3768600" cy="22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295275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50"/>
              <a:buFont typeface="Arial"/>
              <a:buChar char="●"/>
            </a:pPr>
            <a:r>
              <a:rPr lang="en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mean, standard error and "worst" or largest (mean of the three largest values) of these features were computed for each image,</a:t>
            </a:r>
            <a:endParaRPr sz="10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resulting in 30 features. </a:t>
            </a:r>
            <a:endParaRPr sz="10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295275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50"/>
              <a:buFont typeface="Arial"/>
              <a:buChar char="●"/>
            </a:pPr>
            <a:r>
              <a:rPr lang="en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For instance, field 3 is Mean Radius, field 13 is Radius SE, field 23 is Worst Radius.</a:t>
            </a:r>
            <a:endParaRPr sz="10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Arial"/>
              <a:buChar char="●"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Those different measurements are treated as different features in the data set.</a:t>
            </a:r>
            <a:endParaRPr sz="9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57" name="Google Shape;157;p29"/>
          <p:cNvGraphicFramePr/>
          <p:nvPr/>
        </p:nvGraphicFramePr>
        <p:xfrm>
          <a:off x="5211636" y="-8"/>
          <a:ext cx="3994050" cy="5436050"/>
        </p:xfrm>
        <a:graphic>
          <a:graphicData uri="http://schemas.openxmlformats.org/drawingml/2006/table">
            <a:tbl>
              <a:tblPr firstRow="1" bandRow="1">
                <a:noFill/>
                <a:tableStyleId>{8105453F-7483-432D-BEA2-7BC5D6A67275}</a:tableStyleId>
              </a:tblPr>
              <a:tblGrid>
                <a:gridCol w="13801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8195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u="none" strike="noStrike" cap="none"/>
                        <a:t>Attribute </a:t>
                      </a:r>
                      <a:endParaRPr sz="11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/>
                        <a:t>Description</a:t>
                      </a:r>
                      <a:endParaRPr sz="11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95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Id </a:t>
                      </a:r>
                      <a:endParaRPr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Unique id Number</a:t>
                      </a:r>
                      <a:endParaRPr sz="1400" b="0" i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53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/>
                        <a:t>Classification </a:t>
                      </a:r>
                      <a:r>
                        <a:rPr lang="en" sz="1400"/>
                        <a:t>Label </a:t>
                      </a:r>
                      <a:endParaRPr sz="11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(M = malignant, B = benign)</a:t>
                      </a:r>
                      <a:b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</a:br>
                      <a:endParaRPr sz="14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572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Radius </a:t>
                      </a:r>
                      <a:endParaRPr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mean of distances from center to points on the perimeter</a:t>
                      </a:r>
                      <a:endParaRPr sz="14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9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Texture </a:t>
                      </a:r>
                      <a:endParaRPr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standard deviation of gray-scale values</a:t>
                      </a:r>
                      <a:endParaRPr sz="14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81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Perimeter</a:t>
                      </a:r>
                      <a:endParaRPr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Perimeter of cell nuclei</a:t>
                      </a:r>
                      <a:endParaRPr sz="14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81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Area</a:t>
                      </a:r>
                      <a:endParaRPr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Area of cell nuclei </a:t>
                      </a:r>
                      <a:endParaRPr sz="14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95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Smoothness</a:t>
                      </a:r>
                      <a:endParaRPr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Local variation in radius lengths</a:t>
                      </a:r>
                      <a:endParaRPr sz="14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81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Compactness</a:t>
                      </a:r>
                      <a:endParaRPr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(perimeter^2 / area - 1.0)</a:t>
                      </a:r>
                      <a:endParaRPr sz="11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95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Concavity</a:t>
                      </a:r>
                      <a:endParaRPr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Severity of concave portions of the contour</a:t>
                      </a:r>
                      <a:endParaRPr sz="11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95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Concave points </a:t>
                      </a:r>
                      <a:endParaRPr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Number of concave portions of the contour</a:t>
                      </a:r>
                      <a:endParaRPr sz="1100"/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81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Symmetry</a:t>
                      </a:r>
                      <a:endParaRPr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Orientation of cell mass</a:t>
                      </a:r>
                      <a:endParaRPr sz="1400" b="0" i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953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Fractal dimension </a:t>
                      </a:r>
                      <a:endParaRPr sz="1400"/>
                    </a:p>
                  </a:txBody>
                  <a:tcPr marL="68600" marR="68600" marT="34300" marB="3430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Calibri"/>
                        <a:buNone/>
                      </a:pPr>
                      <a:r>
                        <a:rPr lang="en" sz="1400" b="0" i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"coastline approximation" - 1</a:t>
                      </a:r>
                      <a:endParaRPr sz="1100"/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b="0" i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68600" marR="68600" marT="34300" marB="34300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pic>
        <p:nvPicPr>
          <p:cNvPr id="158" name="Google Shape;15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700" y="2787600"/>
            <a:ext cx="4687400" cy="235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E3449D8-F6A9-4F11-9029-22A8130205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517"/>
    </mc:Choice>
    <mc:Fallback xmlns="">
      <p:transition spd="slow" advTm="60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>
            <a:spLocks noGrp="1"/>
          </p:cNvSpPr>
          <p:nvPr>
            <p:ph type="ctrTitle"/>
          </p:nvPr>
        </p:nvSpPr>
        <p:spPr>
          <a:xfrm>
            <a:off x="1247877" y="-86800"/>
            <a:ext cx="6987600" cy="112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Problem Formulation</a:t>
            </a:r>
            <a:endParaRPr sz="3600"/>
          </a:p>
        </p:txBody>
      </p:sp>
      <p:sp>
        <p:nvSpPr>
          <p:cNvPr id="164" name="Google Shape;164;p30"/>
          <p:cNvSpPr txBox="1">
            <a:spLocks noGrp="1"/>
          </p:cNvSpPr>
          <p:nvPr>
            <p:ph type="subTitle" idx="1"/>
          </p:nvPr>
        </p:nvSpPr>
        <p:spPr>
          <a:xfrm>
            <a:off x="134150" y="978575"/>
            <a:ext cx="8861700" cy="386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Clustering+Classification</a:t>
            </a:r>
            <a:endParaRPr>
              <a:solidFill>
                <a:srgbClr val="000000"/>
              </a:solidFill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909" b="1" u="sng"/>
          </a:p>
          <a:p>
            <a:pPr marL="457200" lvl="0" indent="-31547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609">
                <a:solidFill>
                  <a:schemeClr val="dk1"/>
                </a:solidFill>
              </a:rPr>
              <a:t>The proposed method hybridizes K-means algorithm and SVM (K-SVM) for breast cancer diagnosis.</a:t>
            </a:r>
            <a:endParaRPr sz="1609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708">
              <a:solidFill>
                <a:schemeClr val="dk1"/>
              </a:solidFill>
            </a:endParaRPr>
          </a:p>
          <a:p>
            <a:pPr marL="457200" lvl="0" indent="-32079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" sz="1708">
                <a:solidFill>
                  <a:schemeClr val="dk1"/>
                </a:solidFill>
              </a:rPr>
              <a:t>This hybrid of K-means algorithm and SVM is used to condense the existing</a:t>
            </a:r>
            <a:endParaRPr sz="1708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8">
                <a:solidFill>
                  <a:schemeClr val="dk1"/>
                </a:solidFill>
              </a:rPr>
              <a:t>feature space to reduce the computational cost for SVM training and maintain a similar diagnosis accuracy. </a:t>
            </a:r>
            <a:endParaRPr sz="1708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1" u="sng">
              <a:solidFill>
                <a:srgbClr val="000000"/>
              </a:solidFill>
            </a:endParaRPr>
          </a:p>
          <a:p>
            <a:pPr marL="457200" lvl="0" indent="-317837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●"/>
            </a:pPr>
            <a:r>
              <a:rPr lang="en" sz="1653">
                <a:solidFill>
                  <a:srgbClr val="000000"/>
                </a:solidFill>
              </a:rPr>
              <a:t>Following three steps are involved in this method:</a:t>
            </a:r>
            <a:endParaRPr sz="1653">
              <a:solidFill>
                <a:srgbClr val="000000"/>
              </a:solidFill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53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3">
                <a:solidFill>
                  <a:srgbClr val="000000"/>
                </a:solidFill>
              </a:rPr>
              <a:t>Step1: Pattern Recognition - K-means</a:t>
            </a:r>
            <a:endParaRPr sz="1653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3">
                <a:solidFill>
                  <a:srgbClr val="000000"/>
                </a:solidFill>
              </a:rPr>
              <a:t> </a:t>
            </a:r>
            <a:endParaRPr sz="1653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3">
                <a:solidFill>
                  <a:srgbClr val="000000"/>
                </a:solidFill>
              </a:rPr>
              <a:t>Step2: Feature Extraction - Fuzzy Membership Function</a:t>
            </a:r>
            <a:endParaRPr sz="1653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53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53">
                <a:solidFill>
                  <a:srgbClr val="000000"/>
                </a:solidFill>
              </a:rPr>
              <a:t>Step3:  Classification - SVM</a:t>
            </a:r>
            <a:endParaRPr sz="1653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 b="1" u="sng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153CFA4-D316-464B-90F6-C8F7746F93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847"/>
    </mc:Choice>
    <mc:Fallback xmlns="">
      <p:transition spd="slow" advTm="95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>
            <a:spLocks noGrp="1"/>
          </p:cNvSpPr>
          <p:nvPr>
            <p:ph type="ctrTitle"/>
          </p:nvPr>
        </p:nvSpPr>
        <p:spPr>
          <a:xfrm>
            <a:off x="1703653" y="141075"/>
            <a:ext cx="5837400" cy="40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532"/>
              <a:buFont typeface="Arial"/>
              <a:buNone/>
            </a:pPr>
            <a:endParaRPr sz="1653"/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6532"/>
              <a:buFont typeface="Arial"/>
              <a:buNone/>
            </a:pPr>
            <a:r>
              <a:rPr lang="en" sz="1653" b="1"/>
              <a:t>Step1: Pattern Recognition - K-means</a:t>
            </a:r>
            <a:endParaRPr b="1"/>
          </a:p>
        </p:txBody>
      </p:sp>
      <p:sp>
        <p:nvSpPr>
          <p:cNvPr id="170" name="Google Shape;170;p31"/>
          <p:cNvSpPr txBox="1">
            <a:spLocks noGrp="1"/>
          </p:cNvSpPr>
          <p:nvPr>
            <p:ph type="subTitle" idx="1"/>
          </p:nvPr>
        </p:nvSpPr>
        <p:spPr>
          <a:xfrm>
            <a:off x="90775" y="783250"/>
            <a:ext cx="8872500" cy="42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457200" lvl="0" indent="-310038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3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K-means is an unsupervised learning algorithm and is good for recognizing hidden patterns in a data.</a:t>
            </a:r>
            <a:endParaRPr sz="2331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331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0038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3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Kmeans is an optimization problem to minimize the overall distance between cluster centroids and cluster members as follows : </a:t>
            </a:r>
            <a:endParaRPr sz="2331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15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15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15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15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150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331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331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2331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0038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3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To reduce the high dimensionality of feature space Kmeans is applied individually to extract abstract malignant and benign tumor patterns.</a:t>
            </a:r>
            <a:endParaRPr sz="2331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003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3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Each cluster represents a specific tumor pattern whereas each cluster center is considered as a new symbolic tumor of that cluster.</a:t>
            </a:r>
            <a:endParaRPr sz="2331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1003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3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In total six clusters , three for each malignant and benign tumors , where each cluster represents a distinctive tumor pattern.</a:t>
            </a:r>
          </a:p>
          <a:p>
            <a:pPr marL="457200" lvl="0" indent="-31003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331" dirty="0">
                <a:solidFill>
                  <a:srgbClr val="000000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Select clusters based on validity ratio calculation discussed later</a:t>
            </a:r>
            <a:endParaRPr sz="2331" dirty="0">
              <a:solidFill>
                <a:srgbClr val="000000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71" name="Google Shape;17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3750" y="1695550"/>
            <a:ext cx="2409825" cy="81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41E8C00-89A8-4452-B505-0B83B928E1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47125" y="4746625"/>
            <a:ext cx="244475" cy="2444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915"/>
    </mc:Choice>
    <mc:Fallback xmlns="">
      <p:transition spd="slow" advTm="799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>
            <a:spLocks noGrp="1"/>
          </p:cNvSpPr>
          <p:nvPr>
            <p:ph type="ctrTitle"/>
          </p:nvPr>
        </p:nvSpPr>
        <p:spPr>
          <a:xfrm>
            <a:off x="311700" y="5007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53" b="1"/>
              <a:t>Step2: Feature Extraction - Fuzzy Membership Function</a:t>
            </a:r>
            <a:endParaRPr b="1"/>
          </a:p>
        </p:txBody>
      </p:sp>
      <p:sp>
        <p:nvSpPr>
          <p:cNvPr id="177" name="Google Shape;177;p32"/>
          <p:cNvSpPr txBox="1">
            <a:spLocks noGrp="1"/>
          </p:cNvSpPr>
          <p:nvPr>
            <p:ph type="subTitle" idx="1"/>
          </p:nvPr>
        </p:nvSpPr>
        <p:spPr>
          <a:xfrm>
            <a:off x="311700" y="1206450"/>
            <a:ext cx="8520600" cy="305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48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Times New Roman"/>
              <a:buChar char="●"/>
            </a:pPr>
            <a:endParaRPr lang="en" sz="1200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endParaRPr sz="12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78" name="Google Shape;178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67406" y="1529874"/>
            <a:ext cx="534352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27792" y="3277451"/>
            <a:ext cx="2962275" cy="56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8431700-DAB4-423D-B49B-08199E383E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765"/>
    </mc:Choice>
    <mc:Fallback xmlns="">
      <p:transition spd="slow" advTm="54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3"/>
          <p:cNvSpPr txBox="1">
            <a:spLocks noGrp="1"/>
          </p:cNvSpPr>
          <p:nvPr>
            <p:ph type="ctrTitle"/>
          </p:nvPr>
        </p:nvSpPr>
        <p:spPr>
          <a:xfrm>
            <a:off x="311700" y="516700"/>
            <a:ext cx="8520600" cy="514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380">
                <a:latin typeface="Verdana"/>
                <a:ea typeface="Verdana"/>
                <a:cs typeface="Verdana"/>
                <a:sym typeface="Verdana"/>
              </a:rPr>
              <a:t>Contd. </a:t>
            </a:r>
            <a:endParaRPr sz="338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85" name="Google Shape;185;p33"/>
          <p:cNvSpPr txBox="1">
            <a:spLocks noGrp="1"/>
          </p:cNvSpPr>
          <p:nvPr>
            <p:ph type="subTitle" idx="1"/>
          </p:nvPr>
        </p:nvSpPr>
        <p:spPr>
          <a:xfrm>
            <a:off x="311700" y="1117675"/>
            <a:ext cx="8520600" cy="327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31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837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6"/>
              <a:buFont typeface="Times New Roman"/>
              <a:buChar char="●"/>
            </a:pPr>
            <a:r>
              <a:rPr lang="en" sz="1256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value of the new features represents the similarity between the tumor and the pattern.</a:t>
            </a:r>
            <a:endParaRPr sz="1256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256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837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6"/>
              <a:buFont typeface="Times New Roman"/>
              <a:buChar char="●"/>
            </a:pPr>
            <a:r>
              <a:rPr lang="en" sz="1256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These new features are condensed information combining different previous features  representing a profile tumor pattern.</a:t>
            </a:r>
            <a:endParaRPr sz="1256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256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837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6"/>
              <a:buFont typeface="Times New Roman"/>
              <a:buChar char="●"/>
            </a:pPr>
            <a:r>
              <a:rPr lang="en" sz="1256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number of features are reduced from 30 to 6 ( using K=3). </a:t>
            </a:r>
            <a:endParaRPr sz="1256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256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837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6"/>
              <a:buFont typeface="Times New Roman"/>
              <a:buChar char="●"/>
            </a:pPr>
            <a:r>
              <a:rPr lang="en" sz="1256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feature selection algorithm not only reduced the dimension of features but also eliminated the noisy information for prediction.</a:t>
            </a:r>
            <a:endParaRPr sz="1256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256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08371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6"/>
              <a:buFont typeface="Times New Roman"/>
              <a:buChar char="●"/>
            </a:pPr>
            <a:r>
              <a:rPr lang="en" sz="1256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Using simple data mining technique reduced the dimensions and computation time without exhaustive training on different feature subsets.</a:t>
            </a:r>
            <a:endParaRPr sz="1256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743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729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endParaRPr sz="1729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256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31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31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131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endParaRPr sz="279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9685360-395C-422F-A0C9-E5B7A77D96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4381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8"/>
    </mc:Choice>
    <mc:Fallback xmlns="">
      <p:transition spd="slow" advTm="35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</TotalTime>
  <Words>958</Words>
  <Application>Microsoft Office PowerPoint</Application>
  <PresentationFormat>On-screen Show (16:9)</PresentationFormat>
  <Paragraphs>167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Times New Roman</vt:lpstr>
      <vt:lpstr>Verdana</vt:lpstr>
      <vt:lpstr>Simple Light</vt:lpstr>
      <vt:lpstr>Office Theme</vt:lpstr>
      <vt:lpstr>CAP-5610 Machine Learning Spring 2021</vt:lpstr>
      <vt:lpstr> Breast cancer diagnosis based on feature extraction using hybrid of K-means and support vector machine algorithms </vt:lpstr>
      <vt:lpstr>INTRODUCTION</vt:lpstr>
      <vt:lpstr>DATA</vt:lpstr>
      <vt:lpstr>Features</vt:lpstr>
      <vt:lpstr>Problem Formulation</vt:lpstr>
      <vt:lpstr> Step1: Pattern Recognition - K-means</vt:lpstr>
      <vt:lpstr>Step2: Feature Extraction - Fuzzy Membership Function</vt:lpstr>
      <vt:lpstr>Contd. </vt:lpstr>
      <vt:lpstr> Step3:  Classification - SVM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CAP-5610 Machine Learning Spring 2021</dc:title>
  <dc:creator>marcus figaro</dc:creator>
  <cp:lastModifiedBy>Daoyang Song</cp:lastModifiedBy>
  <cp:revision>14</cp:revision>
  <dcterms:modified xsi:type="dcterms:W3CDTF">2021-03-28T22:42:11Z</dcterms:modified>
</cp:coreProperties>
</file>